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</p:sldIdLst>
  <p:sldSz cy="5143500" cx="9144000"/>
  <p:notesSz cx="6858000" cy="9144000"/>
  <p:embeddedFontLst>
    <p:embeddedFont>
      <p:font typeface="Economica"/>
      <p:regular r:id="rId118"/>
      <p:bold r:id="rId119"/>
      <p:italic r:id="rId120"/>
      <p:boldItalic r:id="rId121"/>
    </p:embeddedFont>
    <p:embeddedFont>
      <p:font typeface="Do Hyeon"/>
      <p:regular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Economica-boldItalic.fntdata"/><Relationship Id="rId25" Type="http://schemas.openxmlformats.org/officeDocument/2006/relationships/slide" Target="slides/slide20.xml"/><Relationship Id="rId120" Type="http://schemas.openxmlformats.org/officeDocument/2006/relationships/font" Target="fonts/Economica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2" Type="http://schemas.openxmlformats.org/officeDocument/2006/relationships/font" Target="fonts/DoHyeon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Economica-regular.fntdata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font" Target="fonts/Economica-bold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867e0432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867e043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7867e0432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7867e0432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7867e0432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7867e0432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7867e0432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7867e0432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7867e0432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7867e0432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7867e0432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7867e0432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7867e0432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7867e0432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7867e0432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7867e0432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7867e0432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7867e0432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7867e0432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7867e0432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7867e0432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7867e0432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867e0432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867e043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7867e0432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7867e0432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867e0432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7867e0432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586e14f14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586e14f14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87f92b7bc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87f92b7bc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548c50d0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5548c50d0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ecfd7aaf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ecfd7aaf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ecfd7aaf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ecfd7aaf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f8e59365b_4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f8e59365b_4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f8e59365b_4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f8e59365b_4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f8e59365b_4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f8e59365b_4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29db3ae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29db3ae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f8e59365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f8e59365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867e043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867e043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867e043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867e043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833c3ce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833c3ce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833c3ce2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5833c3ce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5833c3ce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5833c3ce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833c3ce2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5833c3ce2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833c3ce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833c3ce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833c3ce2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833c3ce2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833c3ce2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5833c3ce2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833c3ce2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833c3ce2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f8e59365b_4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f8e59365b_4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833c3ce2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5833c3ce2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833c3ce2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5833c3ce2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833c3ce2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833c3ce2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833c3ce2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833c3ce2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833c3ce2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5833c3ce2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5833c3ce2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5833c3ce2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5833c3ce2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5833c3ce2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833c3ce2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833c3ce2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833c3ce2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833c3ce2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833c3ce2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5833c3ce2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87f92b7bc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87f92b7b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5833c3ce2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5833c3ce2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833c3ce2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833c3ce2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5833c3ce2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5833c3ce2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833c3ce2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5833c3ce2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833c3ce2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5833c3ce2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833c3ce2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5833c3ce2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833c3ce2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833c3ce2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5833c3ce2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5833c3ce2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833c3ce2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833c3ce2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833c3ce2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833c3ce2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f8e59365b_4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f8e59365b_4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833c3ce2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5833c3ce2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833c3ce2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833c3ce2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833c3ce2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5833c3ce2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833c3ce2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833c3ce2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5833c3ce2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5833c3ce2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844dd2bd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844dd2b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844dd2b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844dd2b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5844dd2bd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5844dd2bd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5844dd2bd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5844dd2bd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844dd2bd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844dd2bd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87f92b7b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87f92b7b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5844dd2bd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5844dd2bd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5844dd2bd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5844dd2bd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844dd2bd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844dd2bd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844dd2bd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844dd2bd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844dd2bd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844dd2bd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5844dd2bd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5844dd2bd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5844dd2bd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5844dd2bd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5844dd2bd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5844dd2bd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5844dd2bd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5844dd2bd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5844dd2bd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5844dd2bd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548c50d0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548c50d0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5844dd2bd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5844dd2bd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5844dd2bd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5844dd2bd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844dd2bd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844dd2bd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5844dd2bd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5844dd2bd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5844dd2bd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5844dd2bd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5844dd2bd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5844dd2bd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5844dd2bd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5844dd2bd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5844dd2bd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5844dd2bd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866856d1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5866856d1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5866856d1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5866856d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87f92b7b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87f92b7b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5866856d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5866856d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5866856d1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5866856d1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866856d1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866856d1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5866856d1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5866856d1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5866856d1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5866856d1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7867e043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7867e043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52ebf1689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52ebf1689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52ebf1689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52ebf1689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52ebf1689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52ebf1689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52ebf1689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52ebf1689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548c50d0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548c50d0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52ebf1689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52ebf1689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7867e0432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7867e0432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7867e0432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7867e0432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7867e0432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7867e0432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7867e0432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7867e0432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7867e0432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7867e0432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7867e0432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7867e0432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7867e0432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7867e0432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7867e0432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7867e0432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7867e0432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7867e0432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o Hyeon"/>
              <a:buNone/>
              <a:defRPr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o Hyeon"/>
              <a:buNone/>
              <a:defRPr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o Hyeon"/>
              <a:buNone/>
              <a:defRPr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o Hyeon"/>
              <a:buNone/>
              <a:defRPr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o Hyeon"/>
              <a:buNone/>
              <a:defRPr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o Hyeon"/>
              <a:buNone/>
              <a:defRPr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o Hyeon"/>
              <a:buNone/>
              <a:defRPr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o Hyeon"/>
              <a:buNone/>
              <a:defRPr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o Hyeon"/>
              <a:buNone/>
              <a:defRPr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●"/>
              <a:defRPr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Char char="○"/>
              <a:defRPr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Char char="■"/>
              <a:defRPr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Char char="●"/>
              <a:defRPr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Char char="○"/>
              <a:defRPr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Char char="■"/>
              <a:defRPr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Char char="●"/>
              <a:defRPr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Char char="○"/>
              <a:defRPr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Char char="■"/>
              <a:defRPr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7.png"/><Relationship Id="rId4" Type="http://schemas.openxmlformats.org/officeDocument/2006/relationships/image" Target="../media/image8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5.png"/><Relationship Id="rId4" Type="http://schemas.openxmlformats.org/officeDocument/2006/relationships/image" Target="../media/image8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8.jpg"/><Relationship Id="rId4" Type="http://schemas.openxmlformats.org/officeDocument/2006/relationships/image" Target="../media/image9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6.png"/><Relationship Id="rId4" Type="http://schemas.openxmlformats.org/officeDocument/2006/relationships/image" Target="../media/image9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numpy.org/doc/stable/" TargetMode="External"/><Relationship Id="rId4" Type="http://schemas.openxmlformats.org/officeDocument/2006/relationships/hyperlink" Target="https://pandas.pydata.org/pandas-docs/stable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pparkddo/nano-degree" TargetMode="External"/><Relationship Id="rId4" Type="http://schemas.openxmlformats.org/officeDocument/2006/relationships/hyperlink" Target="https://github.com/pparkddo/data-processing" TargetMode="External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Relationship Id="rId4" Type="http://schemas.openxmlformats.org/officeDocument/2006/relationships/image" Target="../media/image8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8.png"/><Relationship Id="rId4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pandas.pydata.org/docs/user_guide/io.html#performance-considerations" TargetMode="External"/><Relationship Id="rId4" Type="http://schemas.openxmlformats.org/officeDocument/2006/relationships/image" Target="../media/image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3044700" y="1497718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프로젝트기반</a:t>
            </a:r>
            <a:endParaRPr sz="42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Python</a:t>
            </a:r>
            <a:endParaRPr sz="42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실무과정</a:t>
            </a:r>
            <a:endParaRPr sz="42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3044700" y="3027918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이영승 / 박도영</a:t>
            </a:r>
            <a:endParaRPr sz="21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3일차 (누락데이터 추정 프로젝트)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개발환경 Setting (with colab)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누락데이터 추정 프로젝트의 개요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불러오기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outlier 찾기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전처리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탐색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추정</a:t>
            </a:r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760" name="Google Shape;760;p11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저장공간을 얼마나 차지하는지 비교해봅니다 (bytes)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csv 는 28MB (=29,519,500 bytes)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parquet 은 8MB (=8,281,983 bytes)</a:t>
            </a:r>
            <a:endParaRPr/>
          </a:p>
        </p:txBody>
      </p:sp>
      <p:pic>
        <p:nvPicPr>
          <p:cNvPr id="761" name="Google Shape;76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662" y="2324775"/>
            <a:ext cx="6284675" cy="19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파일형식의 종류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parquet</a:t>
            </a:r>
            <a:endParaRPr sz="1200"/>
          </a:p>
        </p:txBody>
      </p:sp>
      <p:sp>
        <p:nvSpPr>
          <p:cNvPr id="767" name="Google Shape;767;p1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773" name="Google Shape;773;p114"/>
          <p:cNvSpPr txBox="1"/>
          <p:nvPr>
            <p:ph idx="1" type="body"/>
          </p:nvPr>
        </p:nvSpPr>
        <p:spPr>
          <a:xfrm>
            <a:off x="360150" y="12203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comma separated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이름 그대로 콤마로 분리되어 저장됨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텍스트로 표현되는 파일형식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일반 텍스트로 저장되기 때문에 스프레드시트(엑셀)로 열림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74" name="Google Shape;77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950" y="2673450"/>
            <a:ext cx="1538075" cy="17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312" y="2631150"/>
            <a:ext cx="1225863" cy="18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14"/>
          <p:cNvSpPr txBox="1"/>
          <p:nvPr/>
        </p:nvSpPr>
        <p:spPr>
          <a:xfrm>
            <a:off x="4436400" y="3390250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=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parquet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twitter 에서 개발하여 apache 에서 관리하고 있는 파일형식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컬럼기반(column-wise)으로 저장된다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필요한 컬럼만 읽는 것에 용이하고 Disk IO 를 줄인다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압축을 기본적으로 사용하여 저장공간을 효율적으로 사용한다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압축을 하기 때문에 메모장이나 스프레드시트등을 이용해서 볼 수 없고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특수한 프로그램을 사용해야한다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각 컬럼별로 다른 데이터형식을 지정해줄 수 있다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저장하고 불러올때 int, str, datetime 타입 지정가능</a:t>
            </a:r>
            <a:endParaRPr/>
          </a:p>
        </p:txBody>
      </p:sp>
      <p:sp>
        <p:nvSpPr>
          <p:cNvPr id="782" name="Google Shape;782;p1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pic>
        <p:nvPicPr>
          <p:cNvPr id="783" name="Google Shape;78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425" y="1617625"/>
            <a:ext cx="3303076" cy="267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789" name="Google Shape;789;p1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datetime 형식과 str 형식을 df 에 지정</a:t>
            </a:r>
            <a:endParaRPr/>
          </a:p>
        </p:txBody>
      </p:sp>
      <p:pic>
        <p:nvPicPr>
          <p:cNvPr id="790" name="Google Shape;79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962" y="1754800"/>
            <a:ext cx="3976074" cy="265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796" name="Google Shape;796;p1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csv 는 저장후 불러오니 datetime 형식이 보존되지 못함 (단순 문자열로 바뀜)</a:t>
            </a:r>
            <a:endParaRPr/>
          </a:p>
        </p:txBody>
      </p:sp>
      <p:pic>
        <p:nvPicPr>
          <p:cNvPr id="797" name="Google Shape;79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325" y="1714475"/>
            <a:ext cx="2995351" cy="293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803" name="Google Shape;803;p1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parquet 은 datetime 을 데이터타입을 그대로 보존함</a:t>
            </a:r>
            <a:endParaRPr/>
          </a:p>
        </p:txBody>
      </p:sp>
      <p:pic>
        <p:nvPicPr>
          <p:cNvPr id="804" name="Google Shape;80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042" y="1680600"/>
            <a:ext cx="3075925" cy="309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810" name="Google Shape;810;p1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유틸리티 함수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프로젝트를 진행하다보면 같은 기능을 여러번 써야할 때가 있음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중복되는 기능들을 함수로 모으고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또 여러 notebook 에서 사용할 수 있도록 유틸리티 함수 관리할 수 있습니다</a:t>
            </a:r>
            <a:endParaRPr/>
          </a:p>
        </p:txBody>
      </p:sp>
      <p:pic>
        <p:nvPicPr>
          <p:cNvPr id="811" name="Google Shape;81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726" y="1491725"/>
            <a:ext cx="2602798" cy="286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25" y="3007900"/>
            <a:ext cx="5535800" cy="7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818" name="Google Shape;818;p1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sys.path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모듈의 검색 경로를 지정하는 문자열 리스트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sys.path 에 경로를 추가하여 모듈 검색경로를 추가할 수 있다</a:t>
            </a:r>
            <a:endParaRPr/>
          </a:p>
        </p:txBody>
      </p:sp>
      <p:pic>
        <p:nvPicPr>
          <p:cNvPr id="819" name="Google Shape;81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649" y="2178554"/>
            <a:ext cx="5724701" cy="20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825" name="Google Shape;825;p1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sys.path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import sys 를 통해서 모듈을 불러오고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sys.path 를 출력하여 결과물을 확인해보면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현재 디렉토리 (‘’), site-packages (pip 로 다운로드 받은 모듈) 등의 경로를 볼 수 있다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6" name="Google Shape;82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550" y="2501625"/>
            <a:ext cx="7024900" cy="14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3일차 미리보기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73" y="2111625"/>
            <a:ext cx="2159998" cy="179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126" y="2111625"/>
            <a:ext cx="2160000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000" y="2111625"/>
            <a:ext cx="2160000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1250275" y="4024725"/>
            <a:ext cx="1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데이터탐색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80150" y="3985975"/>
            <a:ext cx="15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추정 알고리즘 구현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6891200" y="3985975"/>
            <a:ext cx="1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알고리즘 비교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832" name="Google Shape;832;p122"/>
          <p:cNvSpPr txBox="1"/>
          <p:nvPr>
            <p:ph idx="1" type="body"/>
          </p:nvPr>
        </p:nvSpPr>
        <p:spPr>
          <a:xfrm>
            <a:off x="582900" y="1147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프로젝트 네이밍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단계별로 진행되는 프로젝트를 파일명부터 명확히 분리하여 관리</a:t>
            </a:r>
            <a:endParaRPr/>
          </a:p>
        </p:txBody>
      </p:sp>
      <p:pic>
        <p:nvPicPr>
          <p:cNvPr id="833" name="Google Shape;833;p122"/>
          <p:cNvPicPr preferRelativeResize="0"/>
          <p:nvPr/>
        </p:nvPicPr>
        <p:blipFill rotWithShape="1">
          <a:blip r:embed="rId3">
            <a:alphaModFix/>
          </a:blip>
          <a:srcRect b="0" l="0" r="0" t="20534"/>
          <a:stretch/>
        </p:blipFill>
        <p:spPr>
          <a:xfrm>
            <a:off x="988075" y="2286000"/>
            <a:ext cx="4373376" cy="19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419" y="1026650"/>
            <a:ext cx="1807956" cy="337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840" name="Google Shape;840;p1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입출력구조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앞서 순서대로 정리된 notebook 에서 이전 notebook 이 출력된 결과를 다음 notebook 이 받아서 처리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아주 큰 파일을 하나에서 다루다가 kernal panic 되는 상황을 방지할 수 있음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이를 반복하는 구조로 설계</a:t>
            </a:r>
            <a:endParaRPr/>
          </a:p>
        </p:txBody>
      </p:sp>
      <p:pic>
        <p:nvPicPr>
          <p:cNvPr id="841" name="Google Shape;84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700" y="2360425"/>
            <a:ext cx="2922302" cy="23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625" y="2676000"/>
            <a:ext cx="3448377" cy="1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23"/>
          <p:cNvSpPr txBox="1"/>
          <p:nvPr/>
        </p:nvSpPr>
        <p:spPr>
          <a:xfrm>
            <a:off x="4683400" y="3328138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-&gt;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24"/>
          <p:cNvSpPr txBox="1"/>
          <p:nvPr>
            <p:ph type="ctrTitle"/>
          </p:nvPr>
        </p:nvSpPr>
        <p:spPr>
          <a:xfrm>
            <a:off x="3044700" y="18031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4</a:t>
            </a:r>
            <a:r>
              <a:rPr lang="ko"/>
              <a:t>일차 (누락데이터 추정 프로젝트)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AI 모</a:t>
            </a:r>
            <a:r>
              <a:rPr lang="ko"/>
              <a:t>델 개발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실</a:t>
            </a:r>
            <a:r>
              <a:rPr lang="ko"/>
              <a:t>제 프로젝트 진행</a:t>
            </a:r>
            <a:endParaRPr/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4일</a:t>
            </a:r>
            <a:r>
              <a:rPr lang="ko"/>
              <a:t>차 미리보기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4126400" y="2855663"/>
            <a:ext cx="104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🧑🏻‍💻👩🏻‍💻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3254600" y="2302288"/>
            <a:ext cx="278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앞서 배운내용들을 활용하여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직접 프로젝트 진행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5</a:t>
            </a:r>
            <a:r>
              <a:rPr lang="ko"/>
              <a:t>일차 (누락데이터 추정 프로젝트)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실제 프로젝트 진행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프로젝</a:t>
            </a:r>
            <a:r>
              <a:rPr lang="ko"/>
              <a:t>트 회고</a:t>
            </a:r>
            <a:endParaRPr/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5</a:t>
            </a:r>
            <a:r>
              <a:rPr lang="ko"/>
              <a:t>일차 미리보기</a:t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126400" y="2855663"/>
            <a:ext cx="104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🧑🏻‍💻👩🏻‍💻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3254600" y="2302288"/>
            <a:ext cx="278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앞서 배운내용들을 활용하여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직접 프로젝트 진행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절</a:t>
            </a:r>
            <a:r>
              <a:rPr lang="ko"/>
              <a:t>대 외우지 마세요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모든 것을 외우지 못합니다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구글과 ChatGPT 에게 물어보세요!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유용한 사이트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numpy 공식문서 (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https://numpy.org/doc/stable/</a:t>
            </a:r>
            <a:r>
              <a:rPr lang="ko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pandas 공식문서 (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https://pandas.pydata.org/pandas-docs/stable/index.html</a:t>
            </a:r>
            <a:r>
              <a:rPr lang="ko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stackoverflow (https://stackoverflow.com/)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많</a:t>
            </a:r>
            <a:r>
              <a:rPr lang="ko"/>
              <a:t>이 질문해주세요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강의자료</a:t>
            </a:r>
            <a:r>
              <a:rPr lang="ko"/>
              <a:t>는 영원히 볼 수 있습니다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그렇지만 저랑 함께하는 시간은 얼마 안돼요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어떤 질문이든 언제든 물어봐주시면 최대한 대답해드리겠습니다!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문제푸는 시간을 활용해도 좋습니다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</a:t>
            </a:r>
            <a:r>
              <a:rPr lang="ko"/>
              <a:t>습 준비사항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 강의</a:t>
            </a:r>
            <a:r>
              <a:rPr lang="ko"/>
              <a:t>는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아래 url </a:t>
            </a:r>
            <a:r>
              <a:rPr lang="ko"/>
              <a:t>로 들어가</a:t>
            </a:r>
            <a:r>
              <a:rPr lang="ko"/>
              <a:t> 직접 실습을 하시며 들으시면 좋습니다!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https://github.com/pparkddo/nano-degree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https://github.com/pparkddo/data-processing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실제 프로젝트는 강의 중 자료를 나눠드릴 예정입니다!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804" y="2482475"/>
            <a:ext cx="3231675" cy="21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1일차</a:t>
            </a:r>
            <a:endParaRPr/>
          </a:p>
        </p:txBody>
      </p:sp>
      <p:sp>
        <p:nvSpPr>
          <p:cNvPr id="203" name="Google Shape;203;p3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r>
              <a:rPr lang="ko"/>
              <a:t>에 앞서 필요한 기반지식</a:t>
            </a:r>
            <a:endParaRPr/>
          </a:p>
        </p:txBody>
      </p:sp>
      <p:sp>
        <p:nvSpPr>
          <p:cNvPr id="204" name="Google Shape;204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python 기</a:t>
            </a:r>
            <a:r>
              <a:rPr lang="ko"/>
              <a:t>초 리마인드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pandas 기</a:t>
            </a:r>
            <a:r>
              <a:rPr lang="ko"/>
              <a:t>초 리마인드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python 고급 문법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pandas 고급 활용법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 Ph.D.,이영</a:t>
            </a:r>
            <a:r>
              <a:rPr lang="ko"/>
              <a:t>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담당업</a:t>
            </a:r>
            <a:r>
              <a:rPr lang="ko"/>
              <a:t>무 : 빅데이터분석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특</a:t>
            </a:r>
            <a:r>
              <a:rPr lang="ko"/>
              <a:t>기 : 계량모델링 개발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취미 : 스킨스쿠버, 등산, 자전거타기, 산책 with dog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업무경력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현 한국전력공사 기술혁신본부 전력연구원 디지털사이언스연구소 설비운영AIpjt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‘19~’23 Data Discovery  전담코칭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‘19. 8~’22. 11 : 디지털변환처 or 디지털솔루션처 파견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진행 과정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KEPCO 나노학위 과정 사내전문강사 역임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인재개발원 디지털변환 전문강사 : 파이썬과 업무용데이터처리기법, 파이썬과 머신러닝/딥러닝과정, 파이썬 데이터분석 중급 과정, 파이썬데이터분석심화과정, 파이썬코딩초중급과정, 파이썬과 프로그램 입문과정 등 </a:t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</a:t>
            </a:r>
            <a:r>
              <a:rPr lang="ko"/>
              <a:t>사 </a:t>
            </a:r>
            <a:r>
              <a:rPr lang="ko"/>
              <a:t>소개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python 기초 리마인드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python 기초 리마인드</a:t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내</a:t>
            </a:r>
            <a:r>
              <a:rPr lang="ko"/>
              <a:t>용 추가 필요합니다.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</a:t>
            </a:r>
            <a:r>
              <a:rPr lang="ko"/>
              <a:t>초 리마인드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</a:t>
            </a:r>
            <a:r>
              <a:rPr lang="ko"/>
              <a:t>초 리마인드</a:t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DataFrame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pandas 에</a:t>
            </a:r>
            <a:r>
              <a:rPr lang="ko"/>
              <a:t>서 데이터를 표현하기 위한 자료구조 </a:t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425" y="2119475"/>
            <a:ext cx="2639626" cy="245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275" y="1147225"/>
            <a:ext cx="1755075" cy="330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311700" y="1225238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Series + Series + … + Series = DataFrame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Series 선택</a:t>
            </a:r>
            <a:r>
              <a:rPr lang="ko"/>
              <a:t>을 위해서는 대괄호 안에 컬럼명 기입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325" y="1292688"/>
            <a:ext cx="2866151" cy="3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간단</a:t>
            </a:r>
            <a:r>
              <a:rPr lang="ko"/>
              <a:t>한 집계함수 사용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DataFrame 또는 Series 에서 집계함수 사용가능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sum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max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mean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…</a:t>
            </a: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550" y="1361538"/>
            <a:ext cx="3499125" cy="265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read_*, to_* 함수</a:t>
            </a:r>
            <a:r>
              <a:rPr lang="ko"/>
              <a:t>를 이용한 입출력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read_csv, read_excel, 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to_csv, to_excel, …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213" y="1675525"/>
            <a:ext cx="5182223" cy="27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dtype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각 Series 가 어떤 data type을 가지고 있는지를 나타냄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해당 열이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int (정수) 인지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str (문자열) 인지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float (실수) 인지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datetime (날짜) 인지</a:t>
            </a:r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825" y="1327050"/>
            <a:ext cx="2448626" cy="31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DataFrame 에</a:t>
            </a:r>
            <a:r>
              <a:rPr lang="ko"/>
              <a:t>서 열(column)을 선택하는 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[] 대괄호 안에 원하는 열 이름을 나열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df[“Age”] -&gt; 하나의 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df[[“Age”, “Name”]] -&gt; 두개이상의 열</a:t>
            </a:r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975" y="2455501"/>
            <a:ext cx="5036800" cy="194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</a:t>
            </a:r>
            <a:r>
              <a:rPr lang="ko"/>
              <a:t>초 리마인드</a:t>
            </a:r>
            <a:endParaRPr/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특</a:t>
            </a:r>
            <a:r>
              <a:rPr lang="ko"/>
              <a:t>정 조건에 맞는 행을 필터링하는 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df[조건식]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조건식은 bool Series</a:t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76" y="2178500"/>
            <a:ext cx="6533524" cy="227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학습목표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51125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python-pandas </a:t>
            </a:r>
            <a:r>
              <a:rPr lang="ko"/>
              <a:t>를 활용해서 데이터분석을 해보자 (with colab)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전력데이터를 활용한 프로젝트를 진행해보자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00" y="2431250"/>
            <a:ext cx="1832700" cy="18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745288" y="4374950"/>
            <a:ext cx="8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python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0" r="72663" t="0"/>
          <a:stretch/>
        </p:blipFill>
        <p:spPr>
          <a:xfrm>
            <a:off x="4058425" y="2016475"/>
            <a:ext cx="1594665" cy="23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432013" y="4374950"/>
            <a:ext cx="8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pandas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675" y="2087188"/>
            <a:ext cx="2217050" cy="22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6935438" y="4374950"/>
            <a:ext cx="8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colab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</a:t>
            </a:r>
            <a:r>
              <a:rPr lang="ko"/>
              <a:t>초 리마인드</a:t>
            </a:r>
            <a:endParaRPr/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특정 조건에 맞는 행을 필터링하는 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여러 조건들을 &amp;(and), |(or)로 연결가능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274" y="1923175"/>
            <a:ext cx="4435773" cy="254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</a:t>
            </a:r>
            <a:r>
              <a:rPr lang="ko"/>
              <a:t>초 리마인드</a:t>
            </a:r>
            <a:endParaRPr/>
          </a:p>
        </p:txBody>
      </p:sp>
      <p:sp>
        <p:nvSpPr>
          <p:cNvPr id="283" name="Google Shape;283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행</a:t>
            </a:r>
            <a:r>
              <a:rPr lang="ko"/>
              <a:t>과 열을 동시에 필터링하는 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.loc 연산자 사용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첫번째 인자로는 조건식, 두번째 인자로는 선택하고자 하는 열 이름</a:t>
            </a:r>
            <a:endParaRPr/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2201625"/>
            <a:ext cx="3791701" cy="21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</a:t>
            </a:r>
            <a:r>
              <a:rPr lang="ko"/>
              <a:t>초 리마인드</a:t>
            </a:r>
            <a:endParaRPr/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기존</a:t>
            </a:r>
            <a:r>
              <a:rPr lang="ko"/>
              <a:t>에 있는 열을 수정/변경하여 새로운 열을 추가하는 방법</a:t>
            </a:r>
            <a:endParaRPr/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76" y="1867075"/>
            <a:ext cx="6993623" cy="262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</a:t>
            </a:r>
            <a:r>
              <a:rPr lang="ko"/>
              <a:t>초 리마인드</a:t>
            </a:r>
            <a:endParaRPr/>
          </a:p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기존에 있는 열을 수정/변경하여 새로운 열을 추가하는 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단순히 대입연산자(=)를 사용하여 추가/변경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추가하고자하는 열이름을 지정한 후 대입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46700"/>
            <a:ext cx="3041775" cy="287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기존에 있는 열을 수정/변경하여 새로운 열을 추가하는 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여러 열을 조합해서도 열 추가/변경 가능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 rotWithShape="1">
          <a:blip r:embed="rId3">
            <a:alphaModFix/>
          </a:blip>
          <a:srcRect b="16631" l="0" r="0" t="0"/>
          <a:stretch/>
        </p:blipFill>
        <p:spPr>
          <a:xfrm>
            <a:off x="2269525" y="1978400"/>
            <a:ext cx="4466127" cy="25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열(column)기반 연산시 주의할 점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복잡한 로직이 아니라면 for loop 를 지양하고, 지원하는 메서드를 찾아보자</a:t>
            </a:r>
            <a:endParaRPr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325" y="1951800"/>
            <a:ext cx="4031751" cy="25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18" name="Google Shape;318;p4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기본적으</a:t>
            </a:r>
            <a:r>
              <a:rPr lang="ko"/>
              <a:t>로 제공하는 집계/통계 메서드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DataFrame 또는 Series 에서 메서드를 사용할 수 있다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mean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max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sum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…</a:t>
            </a:r>
            <a:endParaRPr/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925" y="1976025"/>
            <a:ext cx="3539199" cy="238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25" name="Google Shape;325;p4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기본적으로 제공하는 집계/통계 메서드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여러열을 선택하고도 메서드를 사용할 수 있다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Series + Series = DataFrame</a:t>
            </a:r>
            <a:endParaRPr/>
          </a:p>
        </p:txBody>
      </p:sp>
      <p:pic>
        <p:nvPicPr>
          <p:cNvPr id="326" name="Google Shape;3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400" y="2166800"/>
            <a:ext cx="4441202" cy="220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카테고리</a:t>
            </a:r>
            <a:r>
              <a:rPr lang="ko"/>
              <a:t>로 그룹지어 그룹별 통계 계산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groupby(“열이름”) 메서드를 사용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df.groupby(“열이름”).mean()</a:t>
            </a:r>
            <a:endParaRPr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850" y="1446850"/>
            <a:ext cx="3873474" cy="28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카테고리로 그룹지어 그룹별 통계 계산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특정한 열만 선택하여 계산도 가능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[“열이름"] 으로 그룹별 통계를 계산하고자 하는 열이름 지정</a:t>
            </a:r>
            <a:endParaRPr/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675" y="2169100"/>
            <a:ext cx="4756077" cy="22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</a:t>
            </a:r>
            <a:r>
              <a:rPr lang="ko"/>
              <a:t>의 진행방식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이론소</a:t>
            </a:r>
            <a:r>
              <a:rPr lang="ko"/>
              <a:t>개 및 설명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문제 풀기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강의 중 문제푸는 시간 제공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문제풀이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pandas 정렬 기능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sort_values(“열이</a:t>
            </a:r>
            <a:r>
              <a:rPr lang="ko"/>
              <a:t>름") 을 통해서 특정 열기준 정렬가능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여러 열이름을 전달하여 두가지 이상의 정렬기준을 사용할 수도 있음</a:t>
            </a:r>
            <a:endParaRPr/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875" y="2167625"/>
            <a:ext cx="4098975" cy="228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pivot table 기능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엑셀</a:t>
            </a:r>
            <a:r>
              <a:rPr lang="ko"/>
              <a:t>의 피벗테이블 처럼 기준 두가지(index, column) 별 통계나 집계를 할 수 있다</a:t>
            </a:r>
            <a:endParaRPr/>
          </a:p>
        </p:txBody>
      </p:sp>
      <p:pic>
        <p:nvPicPr>
          <p:cNvPr id="354" name="Google Shape;3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25" y="1935650"/>
            <a:ext cx="3789025" cy="260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60" name="Google Shape;360;p5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여</a:t>
            </a:r>
            <a:r>
              <a:rPr lang="ko"/>
              <a:t>러 DataFrame 을 하나로 합치는 방법 (행 방향으로)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pd.concat 메서드를 이용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df3 = pd.concat[df1, df2]</a:t>
            </a:r>
            <a:endParaRPr/>
          </a:p>
        </p:txBody>
      </p:sp>
      <p:pic>
        <p:nvPicPr>
          <p:cNvPr id="361" name="Google Shape;3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025" y="2182975"/>
            <a:ext cx="4322550" cy="22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67" name="Google Shape;367;p5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여러 DataFrame 을 하나로 합치는 방법 (열 방향으로)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df1.merge(df2, on=”기준") </a:t>
            </a:r>
            <a:endParaRPr/>
          </a:p>
        </p:txBody>
      </p:sp>
      <p:pic>
        <p:nvPicPr>
          <p:cNvPr id="368" name="Google Shape;3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726" y="2295701"/>
            <a:ext cx="6352276" cy="16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</a:t>
            </a:r>
            <a:r>
              <a:rPr lang="ko"/>
              <a:t>초 리마인드</a:t>
            </a:r>
            <a:endParaRPr/>
          </a:p>
        </p:txBody>
      </p:sp>
      <p:sp>
        <p:nvSpPr>
          <p:cNvPr id="374" name="Google Shape;374;p5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pandas </a:t>
            </a:r>
            <a:r>
              <a:rPr lang="ko"/>
              <a:t>의 시계열 처리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날짜컬럼은 pd.to_datetime 을 이용해서 변환해주자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여러가지 편의메서드 들을 사용할 수 있다</a:t>
            </a:r>
            <a:endParaRPr/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075" y="1337875"/>
            <a:ext cx="2846751" cy="29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81" name="Google Shape;381;p5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pandas 의 시계열 처리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아래 조건들을 만족시키면 날짜형식의 정보들을 사용할 수 있다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ko"/>
              <a:t>해당 열이 datetime 형식이어야 하고 (pd.to_datetime)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ko"/>
              <a:t>.dt 속성접근자를 사용해야한다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dt.month, dt.hour, …</a:t>
            </a:r>
            <a:endParaRPr/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025" y="1303975"/>
            <a:ext cx="2301049" cy="30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기초 리마인드</a:t>
            </a:r>
            <a:endParaRPr/>
          </a:p>
        </p:txBody>
      </p:sp>
      <p:sp>
        <p:nvSpPr>
          <p:cNvPr id="388" name="Google Shape;388;p5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pandas </a:t>
            </a:r>
            <a:r>
              <a:rPr lang="ko"/>
              <a:t>의 문자열 처리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Series 의 데이터타입이 str 이라면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.str 속성접근자를 사용하여 편의메서드를 사용할 수 있다</a:t>
            </a:r>
            <a:endParaRPr/>
          </a:p>
        </p:txBody>
      </p:sp>
      <p:pic>
        <p:nvPicPr>
          <p:cNvPr id="389" name="Google Shape;3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950" y="1389975"/>
            <a:ext cx="3604251" cy="27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python 고</a:t>
            </a:r>
            <a:r>
              <a:rPr lang="ko"/>
              <a:t>급 문법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python 고</a:t>
            </a:r>
            <a:r>
              <a:rPr lang="ko"/>
              <a:t>급 문법</a:t>
            </a:r>
            <a:endParaRPr/>
          </a:p>
        </p:txBody>
      </p:sp>
      <p:sp>
        <p:nvSpPr>
          <p:cNvPr id="400" name="Google Shape;400;p6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프로젝트에서 쓰일 python 고급문법에 대해서 알아봅시다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f-string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lambda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comprehension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unpacking, packing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typing 시스템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…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06" name="Google Shape;406;p6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자료구</a:t>
            </a:r>
            <a:r>
              <a:rPr lang="ko"/>
              <a:t>조 리마인드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이후 내용에서 container, iterable 로도 기술합니다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종류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list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dict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700" y="2235900"/>
            <a:ext cx="5426125" cy="214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강의 진행방식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270" y="1538825"/>
            <a:ext cx="1957805" cy="195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387" y="1503614"/>
            <a:ext cx="2028228" cy="20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1018850" y="3626600"/>
            <a:ext cx="354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(1)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강의내용을 잘 이해하고 있는지 복습하는 </a:t>
            </a:r>
            <a:r>
              <a:rPr lang="ko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연습문제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264002" y="4115475"/>
            <a:ext cx="10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984525" y="3626600"/>
            <a:ext cx="354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(2)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강의내용을 응용하는 어려운 문제 </a:t>
            </a:r>
            <a:r>
              <a:rPr lang="ko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챌린지문제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359625" y="4115475"/>
            <a:ext cx="47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연습문제를 풀고 시간이 남거나 더욱 어려운 문제를 풀고 싶은 분을 위한 문제들!</a:t>
            </a:r>
            <a:endParaRPr sz="1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13" name="Google Shape;413;p6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f-string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문자열</a:t>
            </a:r>
            <a:r>
              <a:rPr lang="ko"/>
              <a:t>을 포매팅하는 가장 쉬운 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문자열 리터럴 앞에 f 를 붙여서 사용</a:t>
            </a:r>
            <a:endParaRPr/>
          </a:p>
        </p:txBody>
      </p:sp>
      <p:pic>
        <p:nvPicPr>
          <p:cNvPr id="414" name="Google Shape;41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75" y="1379637"/>
            <a:ext cx="4236775" cy="30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20" name="Google Shape;420;p6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lambda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임시적으</a:t>
            </a:r>
            <a:r>
              <a:rPr lang="ko"/>
              <a:t>로 사용할 함수를 변수로 선언할 수 있는 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간단히 함수를 만들어서 변수로 전달할 때 유용하게 사용가능하다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lambda 키워드와 변수를 선언하고 콜론(:) 뒤에 함수내용을 선언</a:t>
            </a:r>
            <a:endParaRPr/>
          </a:p>
        </p:txBody>
      </p:sp>
      <p:pic>
        <p:nvPicPr>
          <p:cNvPr id="421" name="Google Shape;4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300" y="2442675"/>
            <a:ext cx="6024976" cy="22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27" name="Google Shape;427;p6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iterable </a:t>
            </a:r>
            <a:r>
              <a:rPr lang="ko"/>
              <a:t>을 특정함수를 거쳐 변환하는 메서드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lambda 와 함께 유용하게 쓸 수 있다</a:t>
            </a:r>
            <a:endParaRPr/>
          </a:p>
        </p:txBody>
      </p:sp>
      <p:pic>
        <p:nvPicPr>
          <p:cNvPr id="428" name="Google Shape;428;p64"/>
          <p:cNvPicPr preferRelativeResize="0"/>
          <p:nvPr/>
        </p:nvPicPr>
        <p:blipFill rotWithShape="1">
          <a:blip r:embed="rId3">
            <a:alphaModFix/>
          </a:blip>
          <a:srcRect b="40684" l="0" r="0" t="0"/>
          <a:stretch/>
        </p:blipFill>
        <p:spPr>
          <a:xfrm>
            <a:off x="4693425" y="1361087"/>
            <a:ext cx="3709576" cy="30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34" name="Google Shape;434;p6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iterable 에</a:t>
            </a:r>
            <a:r>
              <a:rPr lang="ko"/>
              <a:t>서 특정함수를 만족시키는 값만 필터링</a:t>
            </a:r>
            <a:endParaRPr/>
          </a:p>
        </p:txBody>
      </p:sp>
      <p:pic>
        <p:nvPicPr>
          <p:cNvPr id="435" name="Google Shape;4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176" y="1999301"/>
            <a:ext cx="5206476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41" name="Google Shape;441;p6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comprehension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iterable 들</a:t>
            </a:r>
            <a:r>
              <a:rPr lang="ko"/>
              <a:t>을 다른 형태로 변환해줄 때 유용하게 쓸 수 있는 syntax sugar</a:t>
            </a:r>
            <a:endParaRPr/>
          </a:p>
        </p:txBody>
      </p:sp>
      <p:pic>
        <p:nvPicPr>
          <p:cNvPr id="442" name="Google Shape;4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025" y="2158927"/>
            <a:ext cx="5987950" cy="20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48" name="Google Shape;448;p6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packing, unpacking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여러 변수들</a:t>
            </a:r>
            <a:r>
              <a:rPr lang="ko"/>
              <a:t>을 하나의 변수에 모으거나 (pack)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하나의 변수를 여러개의 변수로 분리할 수 있습니다 (unpack)</a:t>
            </a:r>
            <a:endParaRPr/>
          </a:p>
        </p:txBody>
      </p:sp>
      <p:pic>
        <p:nvPicPr>
          <p:cNvPr id="449" name="Google Shape;4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900" y="1139800"/>
            <a:ext cx="3295726" cy="352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55" name="Google Shape;455;p6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사용하</a:t>
            </a:r>
            <a:r>
              <a:rPr lang="ko"/>
              <a:t>지 않는 변수나 dict key 등을 삭제할 수 있습니다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메모리를 많이 쓴다면 del 키워드를 직접 명시해줘서 삭제할 수 있습니다</a:t>
            </a:r>
            <a:endParaRPr/>
          </a:p>
        </p:txBody>
      </p:sp>
      <p:pic>
        <p:nvPicPr>
          <p:cNvPr id="456" name="Google Shape;4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726" y="2149275"/>
            <a:ext cx="4971551" cy="23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62" name="Google Shape;462;p6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%%time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jupyter 환경에</a:t>
            </a:r>
            <a:r>
              <a:rPr lang="ko"/>
              <a:t>서 실행시간을 기록할때 %%time 키워드를 사용해줄 수 있습니다</a:t>
            </a:r>
            <a:endParaRPr/>
          </a:p>
        </p:txBody>
      </p:sp>
      <p:pic>
        <p:nvPicPr>
          <p:cNvPr id="463" name="Google Shape;4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037" y="2111975"/>
            <a:ext cx="6087926" cy="24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69" name="Google Shape;469;p7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typing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python </a:t>
            </a:r>
            <a:r>
              <a:rPr lang="ko"/>
              <a:t>은 동적프로그래밍언어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별도의 type 강제를 하지않음</a:t>
            </a:r>
            <a:endParaRPr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예를들어 변수 a 에 숫자를 할당했다가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문자열 (예. </a:t>
            </a:r>
            <a:r>
              <a:rPr lang="ko" sz="1200"/>
              <a:t>a </a:t>
            </a:r>
            <a:r>
              <a:rPr lang="ko" sz="1200"/>
              <a:t>= “hi”) 를 할당가능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그러나 어떤 형(type)을 쓰는지 힌트를 줄 수 있다</a:t>
            </a:r>
            <a:endParaRPr sz="1200"/>
          </a:p>
        </p:txBody>
      </p:sp>
      <p:pic>
        <p:nvPicPr>
          <p:cNvPr id="470" name="Google Shape;4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500" y="1364475"/>
            <a:ext cx="4209525" cy="30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76" name="Google Shape;476;p7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_ (underscore)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인터프리터에</a:t>
            </a:r>
            <a:r>
              <a:rPr lang="ko"/>
              <a:t>서 마지막 값을 불러올 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값을 무시하고 싶을 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숫자 자릿수 구분자로 사용할 때</a:t>
            </a:r>
            <a:endParaRPr/>
          </a:p>
        </p:txBody>
      </p:sp>
      <p:pic>
        <p:nvPicPr>
          <p:cNvPr id="477" name="Google Shape;4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750" y="1448449"/>
            <a:ext cx="4936099" cy="282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1일차 (프로젝트에 앞서 필요한 기반지식)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python 기초 리마인드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pandas 기초 리마인드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python 고급 문법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pandas 고급 활용법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python 고급 문법</a:t>
            </a:r>
            <a:endParaRPr/>
          </a:p>
        </p:txBody>
      </p:sp>
      <p:sp>
        <p:nvSpPr>
          <p:cNvPr id="483" name="Google Shape;483;p7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glob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경로</a:t>
            </a:r>
            <a:r>
              <a:rPr lang="ko"/>
              <a:t>내 모든 파일들, 특정 조건을 가진 파일들을 선택할 때 유용하게 쓰이는 모듈</a:t>
            </a:r>
            <a:endParaRPr/>
          </a:p>
        </p:txBody>
      </p:sp>
      <p:pic>
        <p:nvPicPr>
          <p:cNvPr id="484" name="Google Shape;4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576" y="2019327"/>
            <a:ext cx="6862848" cy="24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고급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고급</a:t>
            </a:r>
            <a:endParaRPr/>
          </a:p>
        </p:txBody>
      </p:sp>
      <p:sp>
        <p:nvSpPr>
          <p:cNvPr id="495" name="Google Shape;495;p7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vectorized operation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벡터화</a:t>
            </a:r>
            <a:r>
              <a:rPr lang="ko"/>
              <a:t>된 연산을 사용하면 순회적(iterative) 연산보다 훨씬 빠르게 계산 가능하다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https://www.geeksforgeeks.org/vectorized-operations-in-numpy/</a:t>
            </a:r>
            <a:endParaRPr/>
          </a:p>
        </p:txBody>
      </p:sp>
      <p:pic>
        <p:nvPicPr>
          <p:cNvPr id="496" name="Google Shape;4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825" y="2247550"/>
            <a:ext cx="4852900" cy="233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600" y="3348109"/>
            <a:ext cx="4852900" cy="64454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4"/>
          <p:cNvSpPr txBox="1"/>
          <p:nvPr/>
        </p:nvSpPr>
        <p:spPr>
          <a:xfrm>
            <a:off x="3177150" y="3470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-&gt;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pandas 고급</a:t>
            </a:r>
            <a:endParaRPr/>
          </a:p>
        </p:txBody>
      </p:sp>
      <p:sp>
        <p:nvSpPr>
          <p:cNvPr id="504" name="Google Shape;504;p7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index </a:t>
            </a:r>
            <a:r>
              <a:rPr lang="ko"/>
              <a:t>란?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행을 구분하기 위한 구분자(ID)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index 를 통해서 필터링 등 연산을 수행하면 극적인 성능향상을 볼 수 있음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.loc 연산자를 사용하여 선택할 수 있음 (df.loc[1] =&gt; 두번째행 선택됨)</a:t>
            </a:r>
            <a:endParaRPr/>
          </a:p>
        </p:txBody>
      </p:sp>
      <p:pic>
        <p:nvPicPr>
          <p:cNvPr id="505" name="Google Shape;5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100" y="2649225"/>
            <a:ext cx="2728100" cy="15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5"/>
          <p:cNvSpPr/>
          <p:nvPr/>
        </p:nvSpPr>
        <p:spPr>
          <a:xfrm>
            <a:off x="3356325" y="2862350"/>
            <a:ext cx="489300" cy="138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고급</a:t>
            </a:r>
            <a:endParaRPr/>
          </a:p>
        </p:txBody>
      </p:sp>
      <p:sp>
        <p:nvSpPr>
          <p:cNvPr id="512" name="Google Shape;512;p7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multi index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단</a:t>
            </a:r>
            <a:r>
              <a:rPr lang="ko"/>
              <a:t>일 ID 외에도 복합 ID 를 지정할 수도 있다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df.loc[(1, “kim”)] =&gt; 첫번째 행 선택됨</a:t>
            </a:r>
            <a:endParaRPr/>
          </a:p>
        </p:txBody>
      </p:sp>
      <p:pic>
        <p:nvPicPr>
          <p:cNvPr id="513" name="Google Shape;5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74" y="2601800"/>
            <a:ext cx="2846049" cy="19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6"/>
          <p:cNvSpPr/>
          <p:nvPr/>
        </p:nvSpPr>
        <p:spPr>
          <a:xfrm>
            <a:off x="3356325" y="3194125"/>
            <a:ext cx="1278600" cy="138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고급</a:t>
            </a:r>
            <a:endParaRPr/>
          </a:p>
        </p:txBody>
      </p:sp>
      <p:sp>
        <p:nvSpPr>
          <p:cNvPr id="520" name="Google Shape;520;p7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set_index, reset_index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set_index </a:t>
            </a:r>
            <a:r>
              <a:rPr lang="ko"/>
              <a:t>를 통해서 열을 인덱스로 만들어줄 수도 있고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reset_index 를 통해서 그 반대의 기능도 수행할 수 있다</a:t>
            </a:r>
            <a:endParaRPr/>
          </a:p>
        </p:txBody>
      </p:sp>
      <p:pic>
        <p:nvPicPr>
          <p:cNvPr id="521" name="Google Shape;52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351" y="1509800"/>
            <a:ext cx="2564674" cy="27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고급</a:t>
            </a:r>
            <a:endParaRPr/>
          </a:p>
        </p:txBody>
      </p:sp>
      <p:sp>
        <p:nvSpPr>
          <p:cNvPr id="527" name="Google Shape;527;p7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time index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날</a:t>
            </a:r>
            <a:r>
              <a:rPr lang="ko"/>
              <a:t>짜 (datetime) 형식도 index 로 지정이 가능하다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심지어 오른쪽 그림처럼 원하는 기간만 선택도 가능하다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index 를 딱 맞춰 지정해주지 않아도 기간검색 가능</a:t>
            </a:r>
            <a:endParaRPr/>
          </a:p>
        </p:txBody>
      </p:sp>
      <p:pic>
        <p:nvPicPr>
          <p:cNvPr id="528" name="Google Shape;528;p78"/>
          <p:cNvPicPr preferRelativeResize="0"/>
          <p:nvPr/>
        </p:nvPicPr>
        <p:blipFill rotWithShape="1">
          <a:blip r:embed="rId3">
            <a:alphaModFix/>
          </a:blip>
          <a:srcRect b="0" l="0" r="66134" t="0"/>
          <a:stretch/>
        </p:blipFill>
        <p:spPr>
          <a:xfrm>
            <a:off x="6160575" y="1403000"/>
            <a:ext cx="2058376" cy="284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pandas 고급</a:t>
            </a:r>
            <a:endParaRPr/>
          </a:p>
        </p:txBody>
      </p:sp>
      <p:sp>
        <p:nvSpPr>
          <p:cNvPr id="534" name="Google Shape;534;p7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searchsorted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이진검색을 사용하여 아주 빠른 속도로 검색을 수행할 수 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물론 Note 에 적힌바와 같이 sort 가 되어있어야 제대로 된 결과를 얻을 수 있다</a:t>
            </a:r>
            <a:endParaRPr/>
          </a:p>
        </p:txBody>
      </p:sp>
      <p:pic>
        <p:nvPicPr>
          <p:cNvPr id="535" name="Google Shape;5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00" y="2198713"/>
            <a:ext cx="5731948" cy="238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450" y="2364625"/>
            <a:ext cx="2383974" cy="20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pandas 고급</a:t>
            </a:r>
            <a:endParaRPr/>
          </a:p>
        </p:txBody>
      </p:sp>
      <p:sp>
        <p:nvSpPr>
          <p:cNvPr id="542" name="Google Shape;542;p8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itertuples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고속으</a:t>
            </a:r>
            <a:r>
              <a:rPr lang="ko"/>
              <a:t>로 DataFrame 들의 행들을 순회하는 메서드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행(row)별로 복잡한 연산을 해야할 때 쓰임</a:t>
            </a:r>
            <a:endParaRPr/>
          </a:p>
        </p:txBody>
      </p:sp>
      <p:pic>
        <p:nvPicPr>
          <p:cNvPr id="543" name="Google Shape;54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852" y="1674875"/>
            <a:ext cx="3729025" cy="25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pandas 고급</a:t>
            </a:r>
            <a:endParaRPr/>
          </a:p>
        </p:txBody>
      </p:sp>
      <p:sp>
        <p:nvSpPr>
          <p:cNvPr id="549" name="Google Shape;549;p8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groupby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groupby </a:t>
            </a:r>
            <a:r>
              <a:rPr lang="ko"/>
              <a:t>에 사용할 그룹으로 단순 열(column)이름이 아니라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복잡한 수식이나 Series 로 그룹핑할 수도 있다</a:t>
            </a:r>
            <a:endParaRPr/>
          </a:p>
        </p:txBody>
      </p:sp>
      <p:pic>
        <p:nvPicPr>
          <p:cNvPr id="550" name="Google Shape;5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553" y="2278550"/>
            <a:ext cx="3607971" cy="23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1일</a:t>
            </a:r>
            <a:r>
              <a:rPr lang="ko"/>
              <a:t>차 미리보기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58101" t="0"/>
          <a:stretch/>
        </p:blipFill>
        <p:spPr>
          <a:xfrm>
            <a:off x="1738912" y="2316779"/>
            <a:ext cx="2217827" cy="13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087" y="2409550"/>
            <a:ext cx="2870999" cy="113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039538" y="3679200"/>
            <a:ext cx="171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pandas 기초 리마인드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&amp;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고급 사용법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5112638" y="3679200"/>
            <a:ext cx="171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python 기본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&amp;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python 고급 문법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pandas 고급</a:t>
            </a:r>
            <a:endParaRPr/>
          </a:p>
        </p:txBody>
      </p:sp>
      <p:sp>
        <p:nvSpPr>
          <p:cNvPr id="556" name="Google Shape;556;p8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groupby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Series </a:t>
            </a:r>
            <a:r>
              <a:rPr lang="ko"/>
              <a:t>를 통해서 groupby 를 수행하는 코드</a:t>
            </a:r>
            <a:endParaRPr/>
          </a:p>
        </p:txBody>
      </p:sp>
      <p:pic>
        <p:nvPicPr>
          <p:cNvPr id="557" name="Google Shape;5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525" y="2009950"/>
            <a:ext cx="3454150" cy="233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</a:t>
            </a:r>
            <a:r>
              <a:rPr lang="ko"/>
              <a:t>러 데이터소스 활용하기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로컬파</a:t>
            </a:r>
            <a:r>
              <a:rPr lang="ko"/>
              <a:t>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가</a:t>
            </a:r>
            <a:r>
              <a:rPr lang="ko"/>
              <a:t>장 보편적으로 사용되면서 가장 중요한 활용법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말그대로 내가 사용하고 있는 PC(서버)의 파일시스템을 이용하는 방식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pd.read_csv, to_csv 등 메서드를 사용하며 다루어보았었음</a:t>
            </a:r>
            <a:endParaRPr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201" y="2426451"/>
            <a:ext cx="4471726" cy="237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</a:t>
            </a:r>
            <a:r>
              <a:rPr lang="ko"/>
              <a:t>러 데이터소스 활용하기</a:t>
            </a:r>
            <a:endParaRPr/>
          </a:p>
        </p:txBody>
      </p:sp>
      <p:sp>
        <p:nvSpPr>
          <p:cNvPr id="575" name="Google Shape;575;p8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로컬파</a:t>
            </a:r>
            <a:r>
              <a:rPr lang="ko"/>
              <a:t>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그렇지만 경로에 대한 이해를 하면 더욱 손쉽고 다양한 방식으로 사용가능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경로란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컴퓨터안의 자원(폴더, 파일)의 위치를 명시하는 것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375" y="2611100"/>
            <a:ext cx="6279250" cy="17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582" name="Google Shape;582;p8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로컬파일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절대경로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루</a:t>
            </a:r>
            <a:r>
              <a:rPr lang="ko"/>
              <a:t>트 디렉터리(/)부터 시작하는 경로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절대적인 경로이기 때문에 변하지 않고 유일한 경로를 지정할 수 있다</a:t>
            </a:r>
            <a:endParaRPr/>
          </a:p>
        </p:txBody>
      </p:sp>
      <p:pic>
        <p:nvPicPr>
          <p:cNvPr id="583" name="Google Shape;58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725" y="2571750"/>
            <a:ext cx="5152077" cy="1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525" y="2039000"/>
            <a:ext cx="2076425" cy="23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590" name="Google Shape;590;p8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로컬파일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상대경로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현재 디렉터리(.)부터 시작하는 경로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현</a:t>
            </a:r>
            <a:r>
              <a:rPr lang="ko"/>
              <a:t>재 위치에 따라 변할 수 있다</a:t>
            </a:r>
            <a:endParaRPr/>
          </a:p>
        </p:txBody>
      </p:sp>
      <p:pic>
        <p:nvPicPr>
          <p:cNvPr id="591" name="Google Shape;59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625" y="2444425"/>
            <a:ext cx="5012749" cy="21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597" name="Google Shape;597;p8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로컬파일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경</a:t>
            </a:r>
            <a:r>
              <a:rPr lang="ko"/>
              <a:t>로 합치기</a:t>
            </a:r>
            <a:endParaRPr/>
          </a:p>
        </p:txBody>
      </p:sp>
      <p:pic>
        <p:nvPicPr>
          <p:cNvPr id="598" name="Google Shape;5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212" y="2109950"/>
            <a:ext cx="6005575" cy="21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604" name="Google Shape;604;p8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로컬파일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os.path.join 함수</a:t>
            </a:r>
            <a:r>
              <a:rPr lang="ko"/>
              <a:t>를 이용해서 손쉽게 경로 조작</a:t>
            </a:r>
            <a:endParaRPr/>
          </a:p>
        </p:txBody>
      </p:sp>
      <p:pic>
        <p:nvPicPr>
          <p:cNvPr id="605" name="Google Shape;60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162" y="2093275"/>
            <a:ext cx="5385677" cy="226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611" name="Google Shape;611;p9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인터넷</a:t>
            </a:r>
            <a:r>
              <a:rPr lang="ko"/>
              <a:t>에 있는 데이터를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HTTP 란?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900" y="2056801"/>
            <a:ext cx="5986199" cy="23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618" name="Google Shape;618;p9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인터넷에 있는 데이터를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HTTP 기</a:t>
            </a:r>
            <a:r>
              <a:rPr lang="ko"/>
              <a:t>본 구조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013" y="2074354"/>
            <a:ext cx="5777976" cy="23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2</a:t>
            </a:r>
            <a:r>
              <a:rPr lang="ko"/>
              <a:t>일차 (프로젝트에 활용할 수 있는 팁)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오차 메트릭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ML/DL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개요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시계열 데이터에 사용할 수 있는 알고리즘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ML/DL 에 필요한 학습데이터 만드는 방법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ML/DL 을 활용한 추정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대용량 데이터를 다루는 Tip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625" name="Google Shape;625;p9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인터넷에 있는 데이터를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Request &amp; Response </a:t>
            </a:r>
            <a:r>
              <a:rPr lang="ko"/>
              <a:t>의 기본구조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125" y="1926325"/>
            <a:ext cx="4757750" cy="25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632" name="Google Shape;632;p9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인터넷에 있는 데이터를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Request</a:t>
            </a:r>
            <a:endParaRPr/>
          </a:p>
        </p:txBody>
      </p:sp>
      <p:pic>
        <p:nvPicPr>
          <p:cNvPr id="633" name="Google Shape;63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813" y="1990650"/>
            <a:ext cx="4650373" cy="25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639" name="Google Shape;639;p9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인터넷에 있는 데이터를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Response</a:t>
            </a:r>
            <a:endParaRPr/>
          </a:p>
        </p:txBody>
      </p:sp>
      <p:pic>
        <p:nvPicPr>
          <p:cNvPr id="640" name="Google Shape;64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962" y="1959624"/>
            <a:ext cx="4940073" cy="26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646" name="Google Shape;646;p9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인터넷</a:t>
            </a:r>
            <a:r>
              <a:rPr lang="ko"/>
              <a:t>에 있는 데이터를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JSON 이란</a:t>
            </a:r>
            <a:endParaRPr/>
          </a:p>
        </p:txBody>
      </p:sp>
      <p:pic>
        <p:nvPicPr>
          <p:cNvPr id="647" name="Google Shape;64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775" y="2028925"/>
            <a:ext cx="6010450" cy="22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데이터소스 활용하기</a:t>
            </a:r>
            <a:endParaRPr/>
          </a:p>
        </p:txBody>
      </p:sp>
      <p:sp>
        <p:nvSpPr>
          <p:cNvPr id="653" name="Google Shape;653;p9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인터넷에 있는 데이터를 활용하기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JSON 이란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python </a:t>
            </a:r>
            <a:r>
              <a:rPr lang="ko"/>
              <a:t>의 dict 와 매우 유사하게 생겼음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https://my-json-server.typicode.com/typicode/demo/db</a:t>
            </a:r>
            <a:endParaRPr/>
          </a:p>
        </p:txBody>
      </p:sp>
      <p:pic>
        <p:nvPicPr>
          <p:cNvPr id="654" name="Google Shape;6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576" y="1225225"/>
            <a:ext cx="1764974" cy="33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7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일차</a:t>
            </a:r>
            <a:endParaRPr/>
          </a:p>
        </p:txBody>
      </p:sp>
      <p:sp>
        <p:nvSpPr>
          <p:cNvPr id="660" name="Google Shape;660;p97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r>
              <a:rPr lang="ko"/>
              <a:t>를 진행할때 유용한 팁</a:t>
            </a:r>
            <a:endParaRPr/>
          </a:p>
        </p:txBody>
      </p:sp>
      <p:sp>
        <p:nvSpPr>
          <p:cNvPr id="661" name="Google Shape;661;p9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오차메트릭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ML / DL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대용량 데이터를 다루는 Tip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오차 메트릭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오차 메트릭</a:t>
            </a:r>
            <a:endParaRPr/>
          </a:p>
        </p:txBody>
      </p:sp>
      <p:sp>
        <p:nvSpPr>
          <p:cNvPr id="672" name="Google Shape;672;p9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오차 메트릭이</a:t>
            </a:r>
            <a:r>
              <a:rPr lang="ko"/>
              <a:t>란?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Error metric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시계</a:t>
            </a:r>
            <a:r>
              <a:rPr lang="ko"/>
              <a:t>열 데이터 </a:t>
            </a:r>
            <a:r>
              <a:rPr lang="ko"/>
              <a:t>모델링에</a:t>
            </a:r>
            <a:r>
              <a:rPr lang="ko"/>
              <a:t>서 모델을 평가하는 지표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쉽게 말하면 모델의 성능이 어떤지 평가하는 지표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오차 메트릭의 종류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</a:t>
            </a:r>
            <a:r>
              <a:rPr lang="ko"/>
              <a:t>AE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RMSE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…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</a:t>
            </a:r>
            <a:r>
              <a:rPr lang="ko"/>
              <a:t>차 메트릭</a:t>
            </a:r>
            <a:endParaRPr/>
          </a:p>
        </p:txBody>
      </p:sp>
      <p:sp>
        <p:nvSpPr>
          <p:cNvPr id="678" name="Google Shape;678;p10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MAE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Mean Absolute 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모델</a:t>
            </a:r>
            <a:r>
              <a:rPr lang="ko"/>
              <a:t>의 예측값과 실제값 차이의 절대값의 평균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절대값을 취하기 때문에 가장 직관적으로 알 수 있는 지표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해석에 용이하다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Underperformance</a:t>
            </a:r>
            <a:r>
              <a:rPr lang="ko" sz="1200"/>
              <a:t>(실제보다 낮은 값으로 예측)</a:t>
            </a:r>
            <a:r>
              <a:rPr lang="ko"/>
              <a:t>/Overperformance</a:t>
            </a:r>
            <a:r>
              <a:rPr lang="ko" sz="1200"/>
              <a:t>(실제보다 높은 값으로 예측)</a:t>
            </a:r>
            <a:r>
              <a:rPr lang="ko"/>
              <a:t>을 구분할 수 없다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절대값을 취하기 때문</a:t>
            </a:r>
            <a:endParaRPr sz="1200"/>
          </a:p>
        </p:txBody>
      </p:sp>
      <p:pic>
        <p:nvPicPr>
          <p:cNvPr id="679" name="Google Shape;67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000" y="3346525"/>
            <a:ext cx="2688000" cy="9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오차 메트릭</a:t>
            </a:r>
            <a:endParaRPr/>
          </a:p>
        </p:txBody>
      </p:sp>
      <p:sp>
        <p:nvSpPr>
          <p:cNvPr id="685" name="Google Shape;685;p10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MSE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Mean Squared 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모델</a:t>
            </a:r>
            <a:r>
              <a:rPr lang="ko"/>
              <a:t>의 예측값과 실제값 차이 면적(제곱)의 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제곱을 하기 때문에 특이치(Outlier)에 민감하다</a:t>
            </a:r>
            <a:endParaRPr/>
          </a:p>
        </p:txBody>
      </p:sp>
      <p:pic>
        <p:nvPicPr>
          <p:cNvPr id="686" name="Google Shape;68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463" y="2828450"/>
            <a:ext cx="3219075" cy="10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2일</a:t>
            </a:r>
            <a:r>
              <a:rPr lang="ko"/>
              <a:t>차 미리보기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402" y="2145600"/>
            <a:ext cx="2052598" cy="16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6834750" y="3894750"/>
            <a:ext cx="171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대용량 데이터를 위한 여러가지 데이터형식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82" y="2702750"/>
            <a:ext cx="2514818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775" y="2571750"/>
            <a:ext cx="2606052" cy="10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846050" y="3633300"/>
            <a:ext cx="17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오차메트릭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4118838" y="3809950"/>
            <a:ext cx="17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ML / DL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오차 메트릭</a:t>
            </a:r>
            <a:endParaRPr/>
          </a:p>
        </p:txBody>
      </p:sp>
      <p:sp>
        <p:nvSpPr>
          <p:cNvPr id="692" name="Google Shape;692;p10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R</a:t>
            </a:r>
            <a:r>
              <a:rPr lang="ko"/>
              <a:t>MSE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Root Mean Squared 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MSE </a:t>
            </a:r>
            <a:r>
              <a:rPr lang="ko"/>
              <a:t>에 루트를 씌운 값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trike="sngStrike"/>
              <a:t>MAE</a:t>
            </a:r>
            <a:r>
              <a:rPr lang="ko"/>
              <a:t> MSE 보다 특이치에 Robust (강하다)</a:t>
            </a:r>
            <a:endParaRPr/>
          </a:p>
        </p:txBody>
      </p:sp>
      <p:pic>
        <p:nvPicPr>
          <p:cNvPr id="693" name="Google Shape;69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475" y="2806966"/>
            <a:ext cx="4503050" cy="110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ML / DL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개요</a:t>
            </a:r>
            <a:endParaRPr/>
          </a:p>
        </p:txBody>
      </p:sp>
      <p:sp>
        <p:nvSpPr>
          <p:cNvPr id="704" name="Google Shape;704;p10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내</a:t>
            </a:r>
            <a:r>
              <a:rPr lang="ko"/>
              <a:t>용 추가 필요합니다.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개요</a:t>
            </a:r>
            <a:endParaRPr/>
          </a:p>
        </p:txBody>
      </p:sp>
      <p:sp>
        <p:nvSpPr>
          <p:cNvPr id="710" name="Google Shape;710;p10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ML 개요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Random Forest</a:t>
            </a:r>
            <a:endParaRPr/>
          </a:p>
        </p:txBody>
      </p:sp>
      <p:pic>
        <p:nvPicPr>
          <p:cNvPr id="711" name="Google Shape;7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88" y="1999697"/>
            <a:ext cx="6480225" cy="25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개요</a:t>
            </a:r>
            <a:endParaRPr/>
          </a:p>
        </p:txBody>
      </p:sp>
      <p:sp>
        <p:nvSpPr>
          <p:cNvPr id="717" name="Google Shape;717;p10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ML 사용법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Random Forest</a:t>
            </a:r>
            <a:endParaRPr/>
          </a:p>
        </p:txBody>
      </p:sp>
      <p:pic>
        <p:nvPicPr>
          <p:cNvPr id="718" name="Google Shape;7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112" y="2480197"/>
            <a:ext cx="6247774" cy="13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729" name="Google Shape;729;p10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파일형식이란?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분석데이터를 특정한 인코딩으로 저장하는 방식을 말합니다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파일형식이 중요한 이유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csv, excel 처럼 익숙한 파일형식을 사용할 수 있지만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각기 다른 파일형식마다 데이터를 불러오고 저장에 소요되는 시간이 차이납니다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또 각각 파일형식에 따라 저장공간을 차지하는 것에 차이를 보입니다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735" name="Google Shape;735;p10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IO (입출력) 성능 벤치마킹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https://pandas.pydata.org/docs/user_guide/io.html#performance-considerations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2개의 컬럼을 가지는 백만(1,000,000)개의 행을 불러들이고(입력) 저장하는데(출력) 드는 시간을 비교해봅니다</a:t>
            </a:r>
            <a:endParaRPr/>
          </a:p>
        </p:txBody>
      </p:sp>
      <p:pic>
        <p:nvPicPr>
          <p:cNvPr id="736" name="Google Shape;73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775" y="2319852"/>
            <a:ext cx="5185702" cy="22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742" name="Google Shape;742;p11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출력(파일저장)에 소요되는 시간입니다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csv 는 평균 3.66s 가 걸린 반면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parquet 은 67.6ms 가 소요되었습니다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저장 방식마다 큰 차이를 보입니다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약 50배!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1620000"/>
            <a:ext cx="3600000" cy="2641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Google Shape;744;p110"/>
          <p:cNvCxnSpPr/>
          <p:nvPr/>
        </p:nvCxnSpPr>
        <p:spPr>
          <a:xfrm>
            <a:off x="4751200" y="3274025"/>
            <a:ext cx="668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110"/>
          <p:cNvCxnSpPr/>
          <p:nvPr/>
        </p:nvCxnSpPr>
        <p:spPr>
          <a:xfrm>
            <a:off x="4751200" y="4160350"/>
            <a:ext cx="668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대용량 데이터를 다루는 Tip</a:t>
            </a:r>
            <a:endParaRPr/>
          </a:p>
        </p:txBody>
      </p:sp>
      <p:sp>
        <p:nvSpPr>
          <p:cNvPr id="751" name="Google Shape;751;p11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입력(불러오기)에 소요되는 시간입니다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csv 는 평균 452ms 가 걸린 반면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parquet 은 24.4ms 가 소요되었습니다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저장 방식마다 큰 차이를 보입니다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약 18배!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1620000"/>
            <a:ext cx="3600002" cy="2581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p111"/>
          <p:cNvCxnSpPr/>
          <p:nvPr/>
        </p:nvCxnSpPr>
        <p:spPr>
          <a:xfrm>
            <a:off x="4751200" y="3274025"/>
            <a:ext cx="668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111"/>
          <p:cNvCxnSpPr/>
          <p:nvPr/>
        </p:nvCxnSpPr>
        <p:spPr>
          <a:xfrm>
            <a:off x="4751200" y="4131275"/>
            <a:ext cx="668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